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51450"/>
            <a:ext cx="9144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50129"/>
            <a:ext cx="9144000" cy="6090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3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86091"/>
            <a:ext cx="9144000" cy="93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751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Woah</a:t>
            </a:r>
            <a:r>
              <a:rPr lang="en-US" dirty="0" smtClean="0"/>
              <a:t>, Canada!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North American Country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39" y="128730"/>
            <a:ext cx="7377958" cy="55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Shared British legacy</a:t>
            </a:r>
          </a:p>
          <a:p>
            <a:r>
              <a:rPr lang="en-US" dirty="0" smtClean="0"/>
              <a:t>Frontier settlements</a:t>
            </a:r>
          </a:p>
          <a:p>
            <a:r>
              <a:rPr lang="en-US" dirty="0" smtClean="0"/>
              <a:t>Comparable immigrants</a:t>
            </a:r>
          </a:p>
          <a:p>
            <a:r>
              <a:rPr lang="en-US" dirty="0" smtClean="0"/>
              <a:t>Same continent (flora/fauna/terrain/etc.)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49" y="647510"/>
            <a:ext cx="3627002" cy="1838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504" y="3277093"/>
            <a:ext cx="4321496" cy="2878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099" y="4869974"/>
            <a:ext cx="3172092" cy="20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4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7510"/>
            <a:ext cx="9144000" cy="6210490"/>
          </a:xfrm>
        </p:spPr>
        <p:txBody>
          <a:bodyPr>
            <a:normAutofit/>
          </a:bodyPr>
          <a:lstStyle/>
          <a:p>
            <a:r>
              <a:rPr lang="en-US" b="1" dirty="0" smtClean="0"/>
              <a:t>Seymour Martin </a:t>
            </a:r>
            <a:r>
              <a:rPr lang="en-US" b="1" dirty="0" err="1" smtClean="0"/>
              <a:t>Lipset</a:t>
            </a:r>
            <a:r>
              <a:rPr lang="en-US" b="1" dirty="0" smtClean="0"/>
              <a:t> </a:t>
            </a:r>
            <a:r>
              <a:rPr lang="en-US" dirty="0" smtClean="0"/>
              <a:t>(1989) – </a:t>
            </a:r>
            <a:r>
              <a:rPr lang="en-US" dirty="0" smtClean="0">
                <a:sym typeface="Wingdings"/>
              </a:rPr>
              <a:t>small but significant differences in law and loyalty to UK. CAN tries to separate identity</a:t>
            </a:r>
          </a:p>
          <a:p>
            <a:r>
              <a:rPr lang="en-US" b="1" dirty="0" smtClean="0"/>
              <a:t>James Bryce </a:t>
            </a:r>
            <a:r>
              <a:rPr lang="en-US" dirty="0" smtClean="0"/>
              <a:t>(1921) – CAN more traditional due to monarchy roots; national character different</a:t>
            </a:r>
          </a:p>
          <a:p>
            <a:r>
              <a:rPr lang="en-US" b="1" dirty="0" smtClean="0"/>
              <a:t>W.L. Morton </a:t>
            </a:r>
            <a:r>
              <a:rPr lang="en-US" dirty="0" smtClean="0"/>
              <a:t>(1961) – CAN didn’t have revolution</a:t>
            </a:r>
            <a:r>
              <a:rPr lang="en-US" dirty="0" smtClean="0">
                <a:sym typeface="Wingdings"/>
              </a:rPr>
              <a:t> </a:t>
            </a:r>
            <a:r>
              <a:rPr lang="en-US" i="1" dirty="0" smtClean="0">
                <a:sym typeface="Wingdings"/>
              </a:rPr>
              <a:t>allegiance</a:t>
            </a:r>
            <a:r>
              <a:rPr lang="en-US" dirty="0" smtClean="0">
                <a:sym typeface="Wingdings"/>
              </a:rPr>
              <a:t> achieved independence</a:t>
            </a:r>
          </a:p>
          <a:p>
            <a:r>
              <a:rPr lang="en-US" b="1" dirty="0" smtClean="0">
                <a:sym typeface="Wingdings"/>
              </a:rPr>
              <a:t>Arthur Schlesinger </a:t>
            </a:r>
            <a:r>
              <a:rPr lang="en-US" dirty="0" smtClean="0">
                <a:sym typeface="Wingdings"/>
              </a:rPr>
              <a:t>– multi-</a:t>
            </a:r>
            <a:r>
              <a:rPr lang="en-US" dirty="0" err="1" smtClean="0">
                <a:sym typeface="Wingdings"/>
              </a:rPr>
              <a:t>culturalism</a:t>
            </a:r>
            <a:r>
              <a:rPr lang="en-US" dirty="0" smtClean="0">
                <a:sym typeface="Wingdings"/>
              </a:rPr>
              <a:t> prevents development of national identity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23" y="4950276"/>
            <a:ext cx="2007345" cy="19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8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488833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ym typeface="Wingdings"/>
              </a:rPr>
              <a:t>Louis </a:t>
            </a:r>
            <a:r>
              <a:rPr lang="en-US" b="1" dirty="0" err="1">
                <a:sym typeface="Wingdings"/>
              </a:rPr>
              <a:t>Harty</a:t>
            </a:r>
            <a:r>
              <a:rPr lang="en-US" b="1" dirty="0">
                <a:sym typeface="Wingdings"/>
              </a:rPr>
              <a:t> </a:t>
            </a:r>
            <a:r>
              <a:rPr lang="en-US" dirty="0">
                <a:sym typeface="Wingdings"/>
              </a:rPr>
              <a:t>– “Founding Fragments Theory</a:t>
            </a:r>
            <a:r>
              <a:rPr lang="en-US" dirty="0" smtClean="0">
                <a:sym typeface="Wingdings"/>
              </a:rPr>
              <a:t>” – Both come from EUR history, but British CAN has “Tory touch” more conservative.</a:t>
            </a:r>
          </a:p>
          <a:p>
            <a:r>
              <a:rPr lang="en-US" b="1" dirty="0" smtClean="0">
                <a:sym typeface="Wingdings"/>
              </a:rPr>
              <a:t>Harold Innis/Donald Creighton </a:t>
            </a:r>
            <a:r>
              <a:rPr lang="en-US" dirty="0" smtClean="0">
                <a:sym typeface="Wingdings"/>
              </a:rPr>
              <a:t>– Laurentian Thesis – CAN stretched Westward from St. Lawrence developed own “economic nationalism”</a:t>
            </a:r>
          </a:p>
          <a:p>
            <a:r>
              <a:rPr lang="en-US" b="1" dirty="0" smtClean="0">
                <a:sym typeface="Wingdings"/>
              </a:rPr>
              <a:t>J.M.S. Careless </a:t>
            </a:r>
            <a:r>
              <a:rPr lang="en-US" dirty="0" smtClean="0">
                <a:sym typeface="Wingdings"/>
              </a:rPr>
              <a:t>– “limited identities” of provincialism and multiculturalism no national identity</a:t>
            </a:r>
          </a:p>
          <a:p>
            <a:r>
              <a:rPr lang="en-US" dirty="0" smtClean="0">
                <a:sym typeface="Wingdings"/>
              </a:rPr>
              <a:t>PM </a:t>
            </a:r>
            <a:r>
              <a:rPr lang="en-US" b="1" dirty="0" smtClean="0">
                <a:sym typeface="Wingdings"/>
              </a:rPr>
              <a:t>Brian Mulroney </a:t>
            </a:r>
            <a:r>
              <a:rPr lang="en-US" dirty="0" smtClean="0">
                <a:sym typeface="Wingdings"/>
              </a:rPr>
              <a:t>(1992) – CAN becoming more and more American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33" y="4041748"/>
            <a:ext cx="2070096" cy="272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1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>
                <a:sym typeface="Wingdings"/>
              </a:rPr>
              <a:t>Gov’t</a:t>
            </a:r>
            <a:r>
              <a:rPr lang="en-US" dirty="0" smtClean="0">
                <a:sym typeface="Wingdings"/>
              </a:rPr>
              <a:t> – Confederation w/ more provincial authority</a:t>
            </a:r>
          </a:p>
          <a:p>
            <a:r>
              <a:rPr lang="en-US" b="1" u="sng" dirty="0" smtClean="0">
                <a:sym typeface="Wingdings"/>
              </a:rPr>
              <a:t>Religion</a:t>
            </a:r>
            <a:r>
              <a:rPr lang="en-US" dirty="0" smtClean="0">
                <a:sym typeface="Wingdings"/>
              </a:rPr>
              <a:t> – Anglican (British) or Catholic (French) w/ church and state often blurred</a:t>
            </a:r>
          </a:p>
          <a:p>
            <a:r>
              <a:rPr lang="en-US" b="1" u="sng" dirty="0" smtClean="0">
                <a:sym typeface="Wingdings"/>
              </a:rPr>
              <a:t>Economics</a:t>
            </a:r>
            <a:r>
              <a:rPr lang="en-US" dirty="0" smtClean="0">
                <a:sym typeface="Wingdings"/>
              </a:rPr>
              <a:t> – States are a partner to federal </a:t>
            </a:r>
            <a:r>
              <a:rPr lang="en-US" dirty="0" err="1" smtClean="0">
                <a:sym typeface="Wingdings"/>
              </a:rPr>
              <a:t>gov</a:t>
            </a:r>
            <a:r>
              <a:rPr lang="en-US" dirty="0" smtClean="0">
                <a:sym typeface="Wingdings"/>
              </a:rPr>
              <a:t>; Public enterprise system planned economy</a:t>
            </a:r>
          </a:p>
          <a:p>
            <a:endParaRPr lang="en-US" dirty="0" smtClean="0">
              <a:sym typeface="Wingdings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463432"/>
            <a:ext cx="3290953" cy="3394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952" y="3444028"/>
            <a:ext cx="2580872" cy="344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24" y="3444028"/>
            <a:ext cx="3272176" cy="34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6710"/>
            <a:ext cx="9144000" cy="4525963"/>
          </a:xfrm>
        </p:spPr>
        <p:txBody>
          <a:bodyPr/>
          <a:lstStyle/>
          <a:p>
            <a:r>
              <a:rPr lang="en-US" b="1" u="sng" dirty="0">
                <a:sym typeface="Wingdings"/>
              </a:rPr>
              <a:t>Law</a:t>
            </a:r>
            <a:r>
              <a:rPr lang="en-US" dirty="0">
                <a:sym typeface="Wingdings"/>
              </a:rPr>
              <a:t> – 1867’s “Peace, Order, &amp; Good Government”  stressed ordered society and collective resp.</a:t>
            </a:r>
          </a:p>
          <a:p>
            <a:r>
              <a:rPr lang="en-US" b="1" dirty="0">
                <a:sym typeface="Wingdings"/>
              </a:rPr>
              <a:t>Canada Act </a:t>
            </a:r>
            <a:r>
              <a:rPr lang="en-US" dirty="0">
                <a:sym typeface="Wingdings"/>
              </a:rPr>
              <a:t>– Protects minority rights &amp; provinces can “opt out” of constitutional provisions</a:t>
            </a:r>
          </a:p>
          <a:p>
            <a:r>
              <a:rPr lang="en-US" dirty="0" smtClean="0"/>
              <a:t>Low crime rates; Stiffer gun control</a:t>
            </a:r>
          </a:p>
          <a:p>
            <a:r>
              <a:rPr lang="en-US" dirty="0" smtClean="0"/>
              <a:t>Deep respect for law</a:t>
            </a:r>
            <a:r>
              <a:rPr lang="en-US" dirty="0" smtClean="0">
                <a:sym typeface="Wingdings"/>
              </a:rPr>
              <a:t> less likely to protest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16" y="3509222"/>
            <a:ext cx="2308055" cy="3348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124" r="23101"/>
          <a:stretch/>
        </p:blipFill>
        <p:spPr>
          <a:xfrm>
            <a:off x="232142" y="3509222"/>
            <a:ext cx="2551176" cy="3348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318" y="3687021"/>
            <a:ext cx="2464941" cy="31709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8259" y="4125650"/>
            <a:ext cx="1120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only </a:t>
            </a:r>
          </a:p>
          <a:p>
            <a:r>
              <a:rPr lang="en-US" dirty="0" smtClean="0"/>
              <a:t>SC was in </a:t>
            </a:r>
          </a:p>
          <a:p>
            <a:r>
              <a:rPr lang="en-US" dirty="0" smtClean="0"/>
              <a:t>Canada!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6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4525963"/>
          </a:xfrm>
        </p:spPr>
        <p:txBody>
          <a:bodyPr/>
          <a:lstStyle/>
          <a:p>
            <a:r>
              <a:rPr lang="en-US" b="1" u="sng" dirty="0" smtClean="0"/>
              <a:t>Elitism</a:t>
            </a:r>
            <a:r>
              <a:rPr lang="en-US" dirty="0" smtClean="0"/>
              <a:t> – More structured class system; education</a:t>
            </a:r>
          </a:p>
          <a:p>
            <a:r>
              <a:rPr lang="en-US" b="1" u="sng" dirty="0" smtClean="0"/>
              <a:t>Immigration</a:t>
            </a:r>
            <a:r>
              <a:rPr lang="en-US" dirty="0" smtClean="0"/>
              <a:t> – Mosaic vs. Melting Pot </a:t>
            </a:r>
          </a:p>
          <a:p>
            <a:pPr lvl="1"/>
            <a:r>
              <a:rPr lang="en-US" dirty="0" smtClean="0"/>
              <a:t>less pressure for immigrants to assimilate</a:t>
            </a:r>
          </a:p>
          <a:p>
            <a:pPr lvl="1"/>
            <a:r>
              <a:rPr lang="en-US" dirty="0" smtClean="0"/>
              <a:t>Multi-</a:t>
            </a:r>
            <a:r>
              <a:rPr lang="en-US" dirty="0" err="1" smtClean="0"/>
              <a:t>Culturalism</a:t>
            </a:r>
            <a:r>
              <a:rPr lang="en-US" dirty="0" smtClean="0"/>
              <a:t> as law (1971)</a:t>
            </a:r>
          </a:p>
          <a:p>
            <a:pPr lvl="1"/>
            <a:r>
              <a:rPr lang="en-US" b="1" dirty="0" err="1" smtClean="0"/>
              <a:t>Bibby</a:t>
            </a:r>
            <a:r>
              <a:rPr lang="en-US" dirty="0" smtClean="0"/>
              <a:t> – “unassembled mosaic” rights valued over collective good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coexistence is national goal</a:t>
            </a:r>
          </a:p>
          <a:p>
            <a:r>
              <a:rPr lang="en-US" b="1" u="sng" dirty="0" smtClean="0"/>
              <a:t>Provincial Autonomy?</a:t>
            </a:r>
            <a:r>
              <a:rPr lang="en-US" b="1" dirty="0" smtClean="0"/>
              <a:t> </a:t>
            </a:r>
            <a:r>
              <a:rPr lang="en-US" dirty="0" smtClean="0"/>
              <a:t>– Grown since 1867. Changed since founder’s intent (strong provinces)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76" y="4230108"/>
            <a:ext cx="2608182" cy="2627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858" y="4230108"/>
            <a:ext cx="4688982" cy="262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7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055"/>
            <a:ext cx="9144000" cy="4525963"/>
          </a:xfrm>
        </p:spPr>
        <p:txBody>
          <a:bodyPr/>
          <a:lstStyle/>
          <a:p>
            <a:r>
              <a:rPr lang="en-US" b="1" u="sng" dirty="0" smtClean="0"/>
              <a:t>Social Programs </a:t>
            </a:r>
            <a:r>
              <a:rPr lang="en-US" dirty="0" smtClean="0"/>
              <a:t>– Socialist welfare state</a:t>
            </a:r>
          </a:p>
          <a:p>
            <a:pPr lvl="1"/>
            <a:r>
              <a:rPr lang="en-US" dirty="0" smtClean="0"/>
              <a:t>Paid out of tax revenue</a:t>
            </a:r>
          </a:p>
          <a:p>
            <a:pPr lvl="1"/>
            <a:r>
              <a:rPr lang="en-US" dirty="0" smtClean="0"/>
              <a:t>Social security, welfare, healthcare provided with more extensive coverage</a:t>
            </a:r>
          </a:p>
          <a:p>
            <a:pPr lvl="1"/>
            <a:r>
              <a:rPr lang="en-US" dirty="0" smtClean="0"/>
              <a:t>Of course, high taxes. </a:t>
            </a:r>
            <a:r>
              <a:rPr lang="en-US" dirty="0"/>
              <a:t>F</a:t>
            </a:r>
            <a:r>
              <a:rPr lang="en-US" dirty="0" smtClean="0"/>
              <a:t>its w/CAN social mentality</a:t>
            </a:r>
          </a:p>
          <a:p>
            <a:r>
              <a:rPr lang="en-US" b="1" u="sng" dirty="0" smtClean="0"/>
              <a:t>Development</a:t>
            </a:r>
            <a:r>
              <a:rPr lang="en-US" dirty="0" smtClean="0"/>
              <a:t> – About 2-4 decades behind US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865" y="3134480"/>
            <a:ext cx="5006413" cy="37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060" y="303792"/>
            <a:ext cx="4910825" cy="9332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Canadian Healthcare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75000" cy="665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464" y="1529311"/>
            <a:ext cx="6084536" cy="45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066"/>
      </p:ext>
    </p:extLst>
  </p:cSld>
  <p:clrMapOvr>
    <a:masterClrMapping/>
  </p:clrMapOvr>
</p:sld>
</file>

<file path=ppt/theme/theme1.xml><?xml version="1.0" encoding="utf-8"?>
<a:theme xmlns:a="http://schemas.openxmlformats.org/drawingml/2006/main" name="Edwards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387</Words>
  <Application>Microsoft Macintosh PowerPoint</Application>
  <PresentationFormat>On-screen Show (4:3)</PresentationFormat>
  <Paragraphs>41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EdwardsPPT</vt:lpstr>
      <vt:lpstr>Woah, Canada!</vt:lpstr>
      <vt:lpstr>Targets</vt:lpstr>
      <vt:lpstr>Historiography</vt:lpstr>
      <vt:lpstr>PowerPoint Presentation</vt:lpstr>
      <vt:lpstr>Values Differences</vt:lpstr>
      <vt:lpstr>PowerPoint Presentation</vt:lpstr>
      <vt:lpstr>PowerPoint Presentation</vt:lpstr>
      <vt:lpstr>PowerPoint Presentation</vt:lpstr>
      <vt:lpstr>Canadian Healthcare</vt:lpstr>
      <vt:lpstr>Similarities</vt:lpstr>
    </vt:vector>
  </TitlesOfParts>
  <Company>Upper St. Clair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Technology Department</dc:creator>
  <cp:lastModifiedBy>Technology Department</cp:lastModifiedBy>
  <cp:revision>17</cp:revision>
  <dcterms:created xsi:type="dcterms:W3CDTF">2013-07-02T01:42:20Z</dcterms:created>
  <dcterms:modified xsi:type="dcterms:W3CDTF">2013-08-02T18:00:31Z</dcterms:modified>
</cp:coreProperties>
</file>